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258" y="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11" Type="http://schemas.openxmlformats.org/officeDocument/2006/relationships/image" Target="../media/image12.wmf"/><Relationship Id="rId5" Type="http://schemas.openxmlformats.org/officeDocument/2006/relationships/image" Target="../media/image6.wmf"/><Relationship Id="rId10" Type="http://schemas.openxmlformats.org/officeDocument/2006/relationships/image" Target="../media/image11.wmf"/><Relationship Id="rId4" Type="http://schemas.openxmlformats.org/officeDocument/2006/relationships/image" Target="../media/image5.wmf"/><Relationship Id="rId9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FA0F5-C099-40BC-8D08-2969D1676F0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EECA6-FD07-44F6-8555-C510C2FCE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2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wmf"/><Relationship Id="rId17" Type="http://schemas.openxmlformats.org/officeDocument/2006/relationships/oleObject" Target="../embeddings/oleObject8.bin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.wmf"/><Relationship Id="rId20" Type="http://schemas.openxmlformats.org/officeDocument/2006/relationships/image" Target="../media/image10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10" Type="http://schemas.openxmlformats.org/officeDocument/2006/relationships/image" Target="../media/image5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7.wmf"/><Relationship Id="rId22" Type="http://schemas.openxmlformats.org/officeDocument/2006/relationships/image" Target="../media/image1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7772400" cy="2475706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№8-дәріс.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</a:t>
            </a:r>
            <a:r>
              <a:rPr lang="kk-KZ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Бірінші және екінші текті меншіксіз интегралдар.</a:t>
            </a:r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kk-KZ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Меншіксіз интегралдар жинақтылығының Коши критерийі. Меншіксіз интегралдардың абсолютті және шартты жинақтылығы.</a:t>
            </a:r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5668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" y="119017"/>
            <a:ext cx="8229600" cy="593725"/>
          </a:xfrm>
        </p:spPr>
        <p:txBody>
          <a:bodyPr>
            <a:no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Шектері шексіз болып келген меншіксіз интегралдар.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86124"/>
            <a:ext cx="9144000" cy="3672408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           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функциясы            аралығында үзіліссіз. </a:t>
            </a:r>
          </a:p>
          <a:p>
            <a:r>
              <a:rPr lang="kk-K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Анықтама 1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Осы функцияның   -дан       ке дейінгі  меншіксіз интегралы  деп мынадай шекті айтамыз:</a:t>
            </a:r>
          </a:p>
          <a:p>
            <a:endParaRPr lang="kk-KZ" sz="18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endParaRPr lang="kk-KZ" sz="18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Егер бұл шек табылатын болса (тұрақты санға тең болса), онда меншіксіз интеграл </a:t>
            </a:r>
            <a:r>
              <a:rPr lang="kk-KZ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жинақты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деп аталады; егер ол табылмаса, онда ол </a:t>
            </a:r>
            <a:r>
              <a:rPr lang="kk-KZ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жинақсыз 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деп аталады.  Егер </a:t>
            </a:r>
            <a:r>
              <a:rPr lang="kk-KZ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</a:t>
            </a:r>
          </a:p>
          <a:p>
            <a:pPr marL="0" indent="0">
              <a:buNone/>
            </a:pPr>
            <a:r>
              <a:rPr lang="kk-KZ" sz="1800" dirty="0">
                <a:solidFill>
                  <a:srgbClr val="FF0000"/>
                </a:solidFill>
                <a:latin typeface="Times New Roman" panose="02020603050405020304" pitchFamily="18" charset="0"/>
              </a:rPr>
              <a:t>           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аралығында </a:t>
            </a:r>
            <a:r>
              <a:rPr lang="kk-KZ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болса, онда бұл интеграл шектері:           ,          ,</a:t>
            </a:r>
          </a:p>
          <a:p>
            <a:pPr marL="0" indent="0">
              <a:buNone/>
            </a:pPr>
            <a:r>
              <a:rPr lang="kk-KZ" sz="1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kk-KZ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түзулері мен және                 функциясының графигі болатын шектелмеген фигураның ауданын өрнектейді. Жинақты интеграл үшін бұл аудан ақырлы, ал жинақсыз интеграл үшін – шексіз (Сурет 24).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120">
            <a:extLst>
              <a:ext uri="{FF2B5EF4-FFF2-40B4-BE49-F238E27FC236}">
                <a16:creationId xmlns:a16="http://schemas.microsoft.com/office/drawing/2014/main" xmlns="" id="{517B7A6E-4FED-4012-996C-63961CEED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6" name="Объект 35">
            <a:extLst>
              <a:ext uri="{FF2B5EF4-FFF2-40B4-BE49-F238E27FC236}">
                <a16:creationId xmlns:a16="http://schemas.microsoft.com/office/drawing/2014/main" xmlns="" id="{ACE7C344-1A39-4344-AA68-3A9B95822D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343586"/>
              </p:ext>
            </p:extLst>
          </p:nvPr>
        </p:nvGraphicFramePr>
        <p:xfrm>
          <a:off x="483164" y="1146075"/>
          <a:ext cx="864096" cy="309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r:id="rId3" imgW="634725" imgH="228501" progId="Equation.3">
                  <p:embed/>
                </p:oleObj>
              </mc:Choice>
              <mc:Fallback>
                <p:oleObj r:id="rId3" imgW="634725" imgH="228501" progId="Equation.3">
                  <p:embed/>
                  <p:pic>
                    <p:nvPicPr>
                      <p:cNvPr id="0" name="Object 1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164" y="1146075"/>
                        <a:ext cx="864096" cy="30952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Rectangle 124">
            <a:extLst>
              <a:ext uri="{FF2B5EF4-FFF2-40B4-BE49-F238E27FC236}">
                <a16:creationId xmlns:a16="http://schemas.microsoft.com/office/drawing/2014/main" xmlns="" id="{9DCB0D95-21F4-411C-B6CD-DA73F143D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83404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" name="Объект 39">
            <a:extLst>
              <a:ext uri="{FF2B5EF4-FFF2-40B4-BE49-F238E27FC236}">
                <a16:creationId xmlns:a16="http://schemas.microsoft.com/office/drawing/2014/main" xmlns="" id="{576D9995-4D0A-41BD-9309-EB1D9674E6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1204105"/>
              </p:ext>
            </p:extLst>
          </p:nvPr>
        </p:nvGraphicFramePr>
        <p:xfrm>
          <a:off x="2538564" y="1205845"/>
          <a:ext cx="558012" cy="2434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r:id="rId5" imgW="520700" imgH="228600" progId="Equation.3">
                  <p:embed/>
                </p:oleObj>
              </mc:Choice>
              <mc:Fallback>
                <p:oleObj r:id="rId5" imgW="520700" imgH="228600" progId="Equation.3">
                  <p:embed/>
                  <p:pic>
                    <p:nvPicPr>
                      <p:cNvPr id="0" name="Object 1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8564" y="1205845"/>
                        <a:ext cx="558012" cy="2434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Rectangle 129">
            <a:extLst>
              <a:ext uri="{FF2B5EF4-FFF2-40B4-BE49-F238E27FC236}">
                <a16:creationId xmlns:a16="http://schemas.microsoft.com/office/drawing/2014/main" xmlns="" id="{42D11F7F-6283-436B-B822-6F3DE159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4594" y="1615069"/>
            <a:ext cx="796833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>
            <a:extLst>
              <a:ext uri="{FF2B5EF4-FFF2-40B4-BE49-F238E27FC236}">
                <a16:creationId xmlns:a16="http://schemas.microsoft.com/office/drawing/2014/main" xmlns="" id="{9556EE1C-3F8F-4DE5-8579-A7FACE6D3C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734136"/>
              </p:ext>
            </p:extLst>
          </p:nvPr>
        </p:nvGraphicFramePr>
        <p:xfrm>
          <a:off x="3392280" y="1536414"/>
          <a:ext cx="195300" cy="248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r:id="rId7" imgW="126835" imgH="152202" progId="Equation.3">
                  <p:embed/>
                </p:oleObj>
              </mc:Choice>
              <mc:Fallback>
                <p:oleObj r:id="rId7" imgW="126835" imgH="152202" progId="Equation.3">
                  <p:embed/>
                  <p:pic>
                    <p:nvPicPr>
                      <p:cNvPr id="0" name="Object 1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2280" y="1536414"/>
                        <a:ext cx="195300" cy="2487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ctangle 131">
            <a:extLst>
              <a:ext uri="{FF2B5EF4-FFF2-40B4-BE49-F238E27FC236}">
                <a16:creationId xmlns:a16="http://schemas.microsoft.com/office/drawing/2014/main" xmlns="" id="{F85286CD-839A-4D38-8DDE-E07ADA6F8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6895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" name="Объект 46">
            <a:extLst>
              <a:ext uri="{FF2B5EF4-FFF2-40B4-BE49-F238E27FC236}">
                <a16:creationId xmlns:a16="http://schemas.microsoft.com/office/drawing/2014/main" xmlns="" id="{8B5C0B21-70E2-4202-97A6-D3646CD9C9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9487197"/>
              </p:ext>
            </p:extLst>
          </p:nvPr>
        </p:nvGraphicFramePr>
        <p:xfrm>
          <a:off x="4074750" y="1555323"/>
          <a:ext cx="304800" cy="185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9" imgW="304536" imgH="152268" progId="Equation.3">
                  <p:embed/>
                </p:oleObj>
              </mc:Choice>
              <mc:Fallback>
                <p:oleObj r:id="rId9" imgW="304536" imgH="152268" progId="Equation.3">
                  <p:embed/>
                  <p:pic>
                    <p:nvPicPr>
                      <p:cNvPr id="0" name="Object 1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4750" y="1555323"/>
                        <a:ext cx="304800" cy="1857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Rectangle 133">
            <a:extLst>
              <a:ext uri="{FF2B5EF4-FFF2-40B4-BE49-F238E27FC236}">
                <a16:creationId xmlns:a16="http://schemas.microsoft.com/office/drawing/2014/main" xmlns="" id="{80912308-9668-4D5A-A4EE-891CB60D3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215" y="2164147"/>
            <a:ext cx="115305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9" name="Объект 48">
            <a:extLst>
              <a:ext uri="{FF2B5EF4-FFF2-40B4-BE49-F238E27FC236}">
                <a16:creationId xmlns:a16="http://schemas.microsoft.com/office/drawing/2014/main" xmlns="" id="{F39BA6D1-C4D4-4E2C-8249-5F391D4D67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3995841"/>
              </p:ext>
            </p:extLst>
          </p:nvPr>
        </p:nvGraphicFramePr>
        <p:xfrm>
          <a:off x="3135774" y="2057184"/>
          <a:ext cx="2029856" cy="612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r:id="rId11" imgW="1612900" imgH="482600" progId="Equation.3">
                  <p:embed/>
                </p:oleObj>
              </mc:Choice>
              <mc:Fallback>
                <p:oleObj r:id="rId11" imgW="1612900" imgH="482600" progId="Equation.3">
                  <p:embed/>
                  <p:pic>
                    <p:nvPicPr>
                      <p:cNvPr id="0" name="Object 1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5774" y="2057184"/>
                        <a:ext cx="2029856" cy="6125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Rectangle 137">
            <a:extLst>
              <a:ext uri="{FF2B5EF4-FFF2-40B4-BE49-F238E27FC236}">
                <a16:creationId xmlns:a16="http://schemas.microsoft.com/office/drawing/2014/main" xmlns="" id="{02481980-3DD4-4B01-8C46-703618F4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16" y="35730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3" name="Объект 52">
            <a:extLst>
              <a:ext uri="{FF2B5EF4-FFF2-40B4-BE49-F238E27FC236}">
                <a16:creationId xmlns:a16="http://schemas.microsoft.com/office/drawing/2014/main" xmlns="" id="{3DE50E39-1491-426F-B3DB-206CEE8A6B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706191"/>
              </p:ext>
            </p:extLst>
          </p:nvPr>
        </p:nvGraphicFramePr>
        <p:xfrm>
          <a:off x="221226" y="3429000"/>
          <a:ext cx="52387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r:id="rId13" imgW="520700" imgH="228600" progId="Equation.3">
                  <p:embed/>
                </p:oleObj>
              </mc:Choice>
              <mc:Fallback>
                <p:oleObj r:id="rId13" imgW="520700" imgH="228600" progId="Equation.3">
                  <p:embed/>
                  <p:pic>
                    <p:nvPicPr>
                      <p:cNvPr id="0" name="Object 1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226" y="3429000"/>
                        <a:ext cx="523875" cy="228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Rectangle 139">
            <a:extLst>
              <a:ext uri="{FF2B5EF4-FFF2-40B4-BE49-F238E27FC236}">
                <a16:creationId xmlns:a16="http://schemas.microsoft.com/office/drawing/2014/main" xmlns="" id="{C60EC7DF-B95A-4D3F-825E-BDC2FA417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014" y="35529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5" name="Объект 54">
            <a:extLst>
              <a:ext uri="{FF2B5EF4-FFF2-40B4-BE49-F238E27FC236}">
                <a16:creationId xmlns:a16="http://schemas.microsoft.com/office/drawing/2014/main" xmlns="" id="{9AEF972C-FF2F-4A4F-B366-47B9B9E5AF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2004649"/>
              </p:ext>
            </p:extLst>
          </p:nvPr>
        </p:nvGraphicFramePr>
        <p:xfrm>
          <a:off x="2363117" y="3377259"/>
          <a:ext cx="61912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r:id="rId15" imgW="622030" imgH="228501" progId="Equation.3">
                  <p:embed/>
                </p:oleObj>
              </mc:Choice>
              <mc:Fallback>
                <p:oleObj r:id="rId15" imgW="622030" imgH="228501" progId="Equation.3">
                  <p:embed/>
                  <p:pic>
                    <p:nvPicPr>
                      <p:cNvPr id="0" name="Object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3117" y="3377259"/>
                        <a:ext cx="61912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Rectangle 141">
            <a:extLst>
              <a:ext uri="{FF2B5EF4-FFF2-40B4-BE49-F238E27FC236}">
                <a16:creationId xmlns:a16="http://schemas.microsoft.com/office/drawing/2014/main" xmlns="" id="{56FD5596-0BD1-4131-90AC-396FB8EA0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2280" y="3550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7" name="Объект 56">
            <a:extLst>
              <a:ext uri="{FF2B5EF4-FFF2-40B4-BE49-F238E27FC236}">
                <a16:creationId xmlns:a16="http://schemas.microsoft.com/office/drawing/2014/main" xmlns="" id="{3857769A-1A09-4701-95F0-18C320D953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004206"/>
              </p:ext>
            </p:extLst>
          </p:nvPr>
        </p:nvGraphicFramePr>
        <p:xfrm>
          <a:off x="6683025" y="3365205"/>
          <a:ext cx="523875" cy="292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r:id="rId17" imgW="406224" imgH="228501" progId="Equation.3">
                  <p:embed/>
                </p:oleObj>
              </mc:Choice>
              <mc:Fallback>
                <p:oleObj r:id="rId17" imgW="406224" imgH="228501" progId="Equation.3">
                  <p:embed/>
                  <p:pic>
                    <p:nvPicPr>
                      <p:cNvPr id="0" name="Object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3025" y="3365205"/>
                        <a:ext cx="523875" cy="2923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Rectangle 143">
            <a:extLst>
              <a:ext uri="{FF2B5EF4-FFF2-40B4-BE49-F238E27FC236}">
                <a16:creationId xmlns:a16="http://schemas.microsoft.com/office/drawing/2014/main" xmlns="" id="{510053FC-2693-48DE-845F-B9B4AC2D0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1405" y="3587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9" name="Объект 58">
            <a:extLst>
              <a:ext uri="{FF2B5EF4-FFF2-40B4-BE49-F238E27FC236}">
                <a16:creationId xmlns:a16="http://schemas.microsoft.com/office/drawing/2014/main" xmlns="" id="{77772274-1B1D-4178-914C-B32A338D39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5635933"/>
              </p:ext>
            </p:extLst>
          </p:nvPr>
        </p:nvGraphicFramePr>
        <p:xfrm>
          <a:off x="7324952" y="3429000"/>
          <a:ext cx="523875" cy="194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r:id="rId19" imgW="406048" imgH="152268" progId="Equation.3">
                  <p:embed/>
                </p:oleObj>
              </mc:Choice>
              <mc:Fallback>
                <p:oleObj r:id="rId19" imgW="406048" imgH="152268" progId="Equation.3">
                  <p:embed/>
                  <p:pic>
                    <p:nvPicPr>
                      <p:cNvPr id="0" name="Object 1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4952" y="3429000"/>
                        <a:ext cx="523875" cy="1949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Rectangle 145">
            <a:extLst>
              <a:ext uri="{FF2B5EF4-FFF2-40B4-BE49-F238E27FC236}">
                <a16:creationId xmlns:a16="http://schemas.microsoft.com/office/drawing/2014/main" xmlns="" id="{4A05CD17-D247-4376-BF04-AAE2E2871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9774" y="3530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1" name="Объект 60">
            <a:extLst>
              <a:ext uri="{FF2B5EF4-FFF2-40B4-BE49-F238E27FC236}">
                <a16:creationId xmlns:a16="http://schemas.microsoft.com/office/drawing/2014/main" xmlns="" id="{A7DED3C0-3F8A-4F21-9ADF-65DF8EC349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623302"/>
              </p:ext>
            </p:extLst>
          </p:nvPr>
        </p:nvGraphicFramePr>
        <p:xfrm>
          <a:off x="8006395" y="3408055"/>
          <a:ext cx="562179" cy="245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r:id="rId21" imgW="520700" imgH="228600" progId="Equation.3">
                  <p:embed/>
                </p:oleObj>
              </mc:Choice>
              <mc:Fallback>
                <p:oleObj r:id="rId21" imgW="520700" imgH="228600" progId="Equation.3">
                  <p:embed/>
                  <p:pic>
                    <p:nvPicPr>
                      <p:cNvPr id="0" name="Object 1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6395" y="3408055"/>
                        <a:ext cx="562179" cy="2453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Rectangle 147">
            <a:extLst>
              <a:ext uri="{FF2B5EF4-FFF2-40B4-BE49-F238E27FC236}">
                <a16:creationId xmlns:a16="http://schemas.microsoft.com/office/drawing/2014/main" xmlns="" id="{9D0B6AFA-3619-4F8D-8184-FC9332661A1A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148838" y="4039732"/>
            <a:ext cx="1098952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3" name="Объект 62">
            <a:extLst>
              <a:ext uri="{FF2B5EF4-FFF2-40B4-BE49-F238E27FC236}">
                <a16:creationId xmlns:a16="http://schemas.microsoft.com/office/drawing/2014/main" xmlns="" id="{C641183B-2E4E-4A61-8B17-79D7E19A68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4048884"/>
              </p:ext>
            </p:extLst>
          </p:nvPr>
        </p:nvGraphicFramePr>
        <p:xfrm>
          <a:off x="2148839" y="3712041"/>
          <a:ext cx="766977" cy="27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r:id="rId23" imgW="634725" imgH="228501" progId="Equation.3">
                  <p:embed/>
                </p:oleObj>
              </mc:Choice>
              <mc:Fallback>
                <p:oleObj r:id="rId23" imgW="634725" imgH="228501" progId="Equation.3">
                  <p:embed/>
                  <p:pic>
                    <p:nvPicPr>
                      <p:cNvPr id="0" name="Object 1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8839" y="3712041"/>
                        <a:ext cx="766977" cy="2747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D15B20E4-6BFE-4471-8034-A6BC531AF8A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965" y="4538069"/>
            <a:ext cx="3226869" cy="221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58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20688"/>
            <a:ext cx="8507288" cy="5937523"/>
          </a:xfrm>
        </p:spPr>
        <p:txBody>
          <a:bodyPr/>
          <a:lstStyle/>
          <a:p>
            <a:pPr marL="0" indent="0"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" name="Rectangle 2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531400C2-3C7D-407D-A2B9-69F02C8FF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3" y="161544"/>
            <a:ext cx="8047953" cy="1290188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2721FB71-08C4-4E3B-B200-B733BD082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607" y="1451732"/>
            <a:ext cx="7937556" cy="526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08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>
            <a:extLst>
              <a:ext uri="{FF2B5EF4-FFF2-40B4-BE49-F238E27FC236}">
                <a16:creationId xmlns:a16="http://schemas.microsoft.com/office/drawing/2014/main" xmlns="" id="{4465999F-429E-44B0-97DE-F24CEF8336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52536" y="927744"/>
            <a:ext cx="8424936" cy="294170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2BE6B2F1-609F-4501-8667-7E61F8A5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16" y="119017"/>
            <a:ext cx="8229600" cy="593725"/>
          </a:xfrm>
        </p:spPr>
        <p:txBody>
          <a:bodyPr>
            <a:no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Шектелмеген функциялардың меншіксіз интегралдары.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DCB95C2-9ED9-4BE5-A120-AD8BE6FE4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340768"/>
            <a:ext cx="7943440" cy="18395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F8E5A72-54AF-4003-8E54-C610210C2E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712" y="3289979"/>
            <a:ext cx="3707533" cy="277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046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3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4606830-1D7F-4428-AD5F-8D27FE450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398" y="228600"/>
            <a:ext cx="8129204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471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13229"/>
            <a:ext cx="8784976" cy="422919"/>
          </a:xfrm>
        </p:spPr>
        <p:txBody>
          <a:bodyPr>
            <a:normAutofit/>
          </a:bodyPr>
          <a:lstStyle/>
          <a:p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Меншіксіз интегралдардың жинақтылық белгілері.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75341E7-D263-4A5A-BECA-2E6995D18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908720"/>
            <a:ext cx="7961469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075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85A4CBA9-3BE5-47CC-B385-5E6C23211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1" y="332994"/>
            <a:ext cx="8161395" cy="259195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48072EBC-E1F9-4840-879E-0757C0B99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056" y="2991990"/>
            <a:ext cx="7915850" cy="319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148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628</TotalTime>
  <Words>111</Words>
  <Application>Microsoft Office PowerPoint</Application>
  <PresentationFormat>Экран (4:3)</PresentationFormat>
  <Paragraphs>12</Paragraphs>
  <Slides>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Поток</vt:lpstr>
      <vt:lpstr>Equation.3</vt:lpstr>
      <vt:lpstr>№8-дәріс.   Тақырыбы: Бірінші және екінші текті меншіксіз интегралдар. Меншіксіз интегралдар жинақтылығының Коши критерийі. Меншіксіз интегралдардың абсолютті және шартты жинақтылығы. </vt:lpstr>
      <vt:lpstr>Шектері шексіз болып келген меншіксіз интегралдар.</vt:lpstr>
      <vt:lpstr>Презентация PowerPoint</vt:lpstr>
      <vt:lpstr>Шектелмеген функциялардың меншіксіз интегралдары.</vt:lpstr>
      <vt:lpstr>Презентация PowerPoint</vt:lpstr>
      <vt:lpstr>Меншіксіз интегралдардың жинақтылық белгілері.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№1-дәріс.   Тақырыбы: Алғашқы функция туралы түсінік. Анықталмаған интеграл. Анықталмаған интегралдың негізгі қасиеттері. Анықталмаған интегралдың негізгі формулалар кестесі. Анықталмаған интегралдың негізгі интегралдау ережелері. Анықталмаған интегралда айнымалыны ауыстыру, бөліктеп интегралдау.</dc:title>
  <dc:creator>Ляззат</dc:creator>
  <cp:lastModifiedBy>Ляззат</cp:lastModifiedBy>
  <cp:revision>19</cp:revision>
  <dcterms:created xsi:type="dcterms:W3CDTF">2023-10-17T08:14:37Z</dcterms:created>
  <dcterms:modified xsi:type="dcterms:W3CDTF">2023-12-05T05:41:43Z</dcterms:modified>
</cp:coreProperties>
</file>